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7"/>
  </p:notesMasterIdLst>
  <p:handoutMasterIdLst>
    <p:handoutMasterId r:id="rId18"/>
  </p:handoutMasterIdLst>
  <p:sldIdLst>
    <p:sldId id="265" r:id="rId2"/>
    <p:sldId id="256" r:id="rId3"/>
    <p:sldId id="273" r:id="rId4"/>
    <p:sldId id="274" r:id="rId5"/>
    <p:sldId id="279" r:id="rId6"/>
    <p:sldId id="272" r:id="rId7"/>
    <p:sldId id="271" r:id="rId8"/>
    <p:sldId id="276" r:id="rId9"/>
    <p:sldId id="270" r:id="rId10"/>
    <p:sldId id="266" r:id="rId11"/>
    <p:sldId id="280" r:id="rId12"/>
    <p:sldId id="269" r:id="rId13"/>
    <p:sldId id="268" r:id="rId14"/>
    <p:sldId id="278" r:id="rId15"/>
    <p:sldId id="267" r:id="rId16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CC"/>
    <a:srgbClr val="EAEAE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4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97E4C88-5017-4B78-989A-A5FA9AB8F6B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71859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A9B0BD0-D4B2-4699-929C-C3941F9BDA3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139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ABDE94-C954-4FD4-8BA1-D71FA73D7CE4}" type="slidenum">
              <a:rPr lang="hr-HR" altLang="en-US"/>
              <a:pPr eaLnBrk="1" hangingPunct="1">
                <a:spcBef>
                  <a:spcPct val="0"/>
                </a:spcBef>
              </a:pPr>
              <a:t>1</a:t>
            </a:fld>
            <a:endParaRPr lang="hr-HR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4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A100B-0A20-47F9-976D-BB18D913BBE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828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63367-6150-4FFB-A32F-F45DFA056CF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927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36085-6E6B-41CA-92C5-3B0FD3E0153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97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3DDA8-AA67-40F2-978A-129FB3D9DB5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139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1C637-B37B-46A9-A5A3-428CB0EC33C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417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EF2A-5AFA-4301-B8F9-E8A0483698C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854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A0F73-5C57-4317-9EE3-EA46B1708A6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205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49B24-4729-4070-B746-07AA621006D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383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55A97-B306-4FB4-B221-D8B8DF63EEC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020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5729D-C2A5-4312-B847-42273B99D14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583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0C17E-4212-4A7F-A5C8-413B08E4B96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296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C376A-F809-49A8-B4A9-3154C5AC2D3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280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1800" y="6457950"/>
            <a:ext cx="6350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accent2"/>
                </a:solidFill>
                <a:latin typeface="Book Antiqua" panose="02040602050305030304" pitchFamily="18" charset="0"/>
              </a:defRPr>
            </a:lvl1pPr>
          </a:lstStyle>
          <a:p>
            <a:fld id="{9D8269F9-3A4C-4C46-A2B6-A0AA1450EF4F}" type="slidenum">
              <a:rPr lang="hr-HR" altLang="sr-Latn-RS"/>
              <a:pPr/>
              <a:t>‹#›</a:t>
            </a:fld>
            <a:endParaRPr lang="hr-HR" altLang="sr-Latn-RS"/>
          </a:p>
        </p:txBody>
      </p:sp>
      <p:pic>
        <p:nvPicPr>
          <p:cNvPr id="1027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osebni-programi@mzo.h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7C8B681-565B-4287-961E-C5ED3ECD5003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1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7200" y="1865377"/>
            <a:ext cx="8340725" cy="36630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Info dani </a:t>
            </a:r>
            <a:r>
              <a:rPr lang="hr-HR" altLang="sr-Latn-RS" sz="22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2024.</a:t>
            </a:r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 natječajima za dodjelu financijskih sredstava projektima i programima organizacija civilnoga društva iz javnih izvora u </a:t>
            </a:r>
            <a:r>
              <a:rPr lang="hr-HR" altLang="sr-Latn-RS" sz="22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2024. </a:t>
            </a:r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godini</a:t>
            </a:r>
            <a:r>
              <a:rPr lang="hr-HR" altLang="sr-Latn-RS" sz="20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20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20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20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endParaRPr lang="hr-HR" altLang="sr-Latn-RS" sz="20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eaLnBrk="1" hangingPunct="1"/>
            <a:r>
              <a:rPr lang="hr-HR" altLang="sr-Latn-RS" sz="20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20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Ministarstvo znanosti i obrazovanja</a:t>
            </a:r>
            <a:b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Info dani, </a:t>
            </a:r>
            <a:r>
              <a:rPr lang="pl-PL" altLang="sr-Latn-RS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25. </a:t>
            </a:r>
            <a:r>
              <a:rPr lang="pl-PL" altLang="sr-Latn-R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i </a:t>
            </a:r>
            <a:r>
              <a:rPr lang="pl-PL" altLang="sr-Latn-RS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26. </a:t>
            </a:r>
            <a:r>
              <a:rPr lang="pl-PL" altLang="sr-Latn-RS" sz="2000" b="1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ožujka </a:t>
            </a:r>
            <a:r>
              <a:rPr lang="pl-PL" altLang="sr-Latn-RS" sz="20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2024.</a:t>
            </a:r>
            <a:r>
              <a:rPr lang="hr-HR" altLang="sr-Latn-R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endParaRPr lang="sr-Latn-RS" altLang="en-US" sz="4000" dirty="0" smtClean="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10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543"/>
            <a:ext cx="8229600" cy="503878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sr-Latn-R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defRPr/>
            </a:pPr>
            <a:endParaRPr lang="sr-Latn-RS" sz="2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defRPr/>
            </a:pPr>
            <a:endParaRPr lang="sr-Latn-R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defRPr/>
            </a:pPr>
            <a:endParaRPr lang="sr-Latn-RS" sz="2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defRPr/>
            </a:pPr>
            <a:endParaRPr lang="sr-Latn-R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defRPr/>
            </a:pPr>
            <a:endParaRPr lang="sr-Latn-RS" sz="2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defRPr/>
            </a:pPr>
            <a:endParaRPr lang="sr-Latn-R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defRPr/>
            </a:pPr>
            <a:endParaRPr lang="hr-HR" altLang="sr-Latn-RS" sz="16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namijenjeno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udrugama/ustanovama nacionalnih manjina koje provode </a:t>
            </a:r>
            <a:r>
              <a:rPr lang="hr-HR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odgoj i obrazovanje djece i mladih pripadnika nacionalnih manjina i/ili </a:t>
            </a:r>
            <a:r>
              <a:rPr lang="hr-HR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za </a:t>
            </a:r>
            <a:r>
              <a:rPr lang="hr-HR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stručno usavršavanje odgojitelja, učitelja i nastavnika koji izvode nastavu na jeziku i pismu nacionalne manjine i/ili organizaciju manifestacija obilježavanja značajnih datuma </a:t>
            </a:r>
            <a:r>
              <a:rPr lang="hr-HR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za </a:t>
            </a:r>
            <a:r>
              <a:rPr lang="hr-HR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nacionalne manjine i/ili izdavačku djelatnost vezano uz tematiku nacionalnih manjina ovisno o grupi na koju se prijavitelj prijavljuje</a:t>
            </a:r>
            <a:endParaRPr lang="sr-Latn-RS" sz="16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1156789"/>
            <a:ext cx="2350304" cy="2240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5" y="1156789"/>
            <a:ext cx="2469437" cy="2226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08" y="1156789"/>
            <a:ext cx="2225676" cy="22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5" y="1129683"/>
            <a:ext cx="4505161" cy="27853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11</a:t>
            </a:fld>
            <a:endParaRPr lang="hr-HR" alt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26" y="3515557"/>
            <a:ext cx="4282427" cy="32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12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869" y="1008016"/>
            <a:ext cx="7807431" cy="499959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  <a:defRPr/>
            </a:pP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Dokumenti</a:t>
            </a:r>
          </a:p>
          <a:p>
            <a:pPr marL="0" indent="0" eaLnBrk="1" hangingPunct="1">
              <a:buNone/>
              <a:defRPr/>
            </a:pP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*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Zakon o odgoju i obrazovanju na jeziku i pismu nacionalnih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manjina</a:t>
            </a:r>
          </a:p>
          <a:p>
            <a:pPr marL="0" indent="0" eaLnBrk="1" hangingPunct="1">
              <a:buNone/>
              <a:defRPr/>
            </a:pP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* Državni pedagoški standardi osnovnoškolskog i srednjoškolskog sustava odgoja i </a:t>
            </a:r>
            <a:endParaRPr lang="hr-HR" altLang="sr-Latn-RS" sz="16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obrazovanja</a:t>
            </a:r>
          </a:p>
          <a:p>
            <a:pPr marL="0" indent="0" eaLnBrk="1" hangingPunct="1">
              <a:buNone/>
              <a:defRPr/>
            </a:pP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* Odluka o raspodjeli financijskih sredstava za sufinanciranje posebnih programa </a:t>
            </a:r>
            <a:endParaRPr lang="hr-HR" altLang="sr-Latn-RS" sz="16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obrazovanja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nacionalnih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manjina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u Republici Hrvatskoj</a:t>
            </a: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endParaRPr lang="hr-HR" altLang="sr-Latn-RS" sz="14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Rezultati</a:t>
            </a:r>
          </a:p>
          <a:p>
            <a:pPr marL="0" indent="0" eaLnBrk="1" hangingPunct="1">
              <a:buNone/>
              <a:defRPr/>
            </a:pPr>
            <a:r>
              <a:rPr lang="hr-HR" altLang="sr-Latn-RS" sz="14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U  godini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2023.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za posebne programe nacionalnih manjina odobrena su sredstva u iznosu od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132.710,00 EUR za sedamdeset tri (73) posebna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programa. </a:t>
            </a:r>
            <a:endParaRPr lang="hr-HR" altLang="sr-Latn-RS" sz="16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algn="ctr" eaLnBrk="1" hangingPunct="1">
              <a:buNone/>
              <a:defRPr/>
            </a:pPr>
            <a:endParaRPr lang="hr-HR" altLang="sr-Latn-RS" sz="16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endParaRPr lang="sr-Latn-RS" sz="16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13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14984"/>
            <a:ext cx="8229600" cy="54429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Dinamika raspisivanja natječaja u </a:t>
            </a: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2024. godini</a:t>
            </a:r>
            <a:r>
              <a:rPr lang="hr-HR" altLang="sr-Latn-RS" sz="16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Javni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poziv – </a:t>
            </a:r>
            <a:r>
              <a:rPr lang="hr-HR" altLang="sr-Latn-RS" sz="16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22. veljače </a:t>
            </a:r>
            <a:r>
              <a:rPr lang="hr-HR" altLang="sr-Latn-RS" sz="16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2024.</a:t>
            </a:r>
            <a:endParaRPr lang="sr-Latn-RS" sz="1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defRPr/>
            </a:pPr>
            <a:endParaRPr lang="hr-HR" altLang="sr-Latn-RS" sz="1600" b="1" dirty="0" smtClean="0">
              <a:solidFill>
                <a:srgbClr val="C0000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Kalendar rokova</a:t>
            </a:r>
          </a:p>
          <a:p>
            <a:pPr marL="0" indent="0" eaLnBrk="1" hangingPunct="1">
              <a:buNone/>
              <a:defRPr/>
            </a:pPr>
            <a:endParaRPr lang="hr-HR" altLang="sr-Latn-RS" sz="1600" b="1" dirty="0" smtClean="0">
              <a:solidFill>
                <a:srgbClr val="C0000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424832"/>
              </p:ext>
            </p:extLst>
          </p:nvPr>
        </p:nvGraphicFramePr>
        <p:xfrm>
          <a:off x="946340" y="2680843"/>
          <a:ext cx="7283260" cy="35005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86043">
                  <a:extLst>
                    <a:ext uri="{9D8B030D-6E8A-4147-A177-3AD203B41FA5}">
                      <a16:colId xmlns:a16="http://schemas.microsoft.com/office/drawing/2014/main" val="606091260"/>
                    </a:ext>
                  </a:extLst>
                </a:gridCol>
                <a:gridCol w="2397217">
                  <a:extLst>
                    <a:ext uri="{9D8B030D-6E8A-4147-A177-3AD203B41FA5}">
                      <a16:colId xmlns:a16="http://schemas.microsoft.com/office/drawing/2014/main" val="1342996462"/>
                    </a:ext>
                  </a:extLst>
                </a:gridCol>
              </a:tblGrid>
              <a:tr h="37017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Faze Javnoga poziva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</a:t>
                      </a:r>
                      <a:r>
                        <a:rPr lang="hr-HR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25728"/>
                  </a:ext>
                </a:extLst>
              </a:tr>
              <a:tr h="37808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Objava Javnoga poziva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veljače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05927"/>
                  </a:ext>
                </a:extLst>
              </a:tr>
              <a:tr h="37808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slanje prijava na Javni poziv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ožujka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161695"/>
                  </a:ext>
                </a:extLst>
              </a:tr>
              <a:tr h="36945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slanje pitanja vezanih uz Javni poziv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ožujka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614468"/>
                  </a:ext>
                </a:extLst>
              </a:tr>
              <a:tr h="37808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provjeru formalnih uvjeta Javnog poziva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travnja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650287"/>
                  </a:ext>
                </a:extLst>
              </a:tr>
              <a:tr h="4276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objavu rezultata Javnog poziva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travnja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718292"/>
                  </a:ext>
                </a:extLst>
              </a:tr>
              <a:tr h="410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podnošenje prigovora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travnja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93837"/>
                  </a:ext>
                </a:extLst>
              </a:tr>
              <a:tr h="4104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rješavanje prigovora i objavu Odluke o dodjeli sredstava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svibnja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965633"/>
                  </a:ext>
                </a:extLst>
              </a:tr>
              <a:tr h="37808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sklapanje Ugovora o dodjeli sredstava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lipnja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632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7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14</a:t>
            </a:fld>
            <a:endParaRPr lang="hr-HR" altLang="sr-Latn-RS"/>
          </a:p>
        </p:txBody>
      </p:sp>
      <p:sp>
        <p:nvSpPr>
          <p:cNvPr id="5" name="Rectangle 4"/>
          <p:cNvSpPr/>
          <p:nvPr/>
        </p:nvSpPr>
        <p:spPr>
          <a:xfrm>
            <a:off x="512064" y="1146548"/>
            <a:ext cx="8065008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Financiranje - </a:t>
            </a: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sredstva osigurana u Državnom proračunu</a:t>
            </a:r>
            <a:b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za sufinanciranje posebnih programa nacionalnih manjina u Republici Hrvatskoj 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  u 2024.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godini na Aktivnosti: </a:t>
            </a:r>
            <a:r>
              <a:rPr lang="hr-HR" altLang="sr-Latn-RS" sz="1600" i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Posebni programi obrazovanja za provođenje programa nacionalnih manjina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u 2024.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godini osigurano je </a:t>
            </a:r>
            <a:r>
              <a:rPr lang="hr-HR" altLang="sr-Latn-RS" sz="1600" b="1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ukupno </a:t>
            </a:r>
            <a:r>
              <a:rPr lang="hr-HR" altLang="sr-Latn-RS" sz="1600" b="1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170.000,00 </a:t>
            </a:r>
            <a:r>
              <a:rPr lang="hr-HR" altLang="sr-Latn-RS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EUR</a:t>
            </a:r>
            <a:r>
              <a:rPr lang="hr-HR" altLang="sr-Latn-RS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Očekivani </a:t>
            </a:r>
            <a: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broj potpora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- </a:t>
            </a:r>
            <a:r>
              <a:rPr lang="hr-HR" altLang="sr-Latn-RS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do </a:t>
            </a:r>
            <a:r>
              <a:rPr lang="hr-HR" altLang="sr-Latn-RS" sz="16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9</a:t>
            </a:r>
            <a:r>
              <a:rPr lang="hr-HR" altLang="sr-Latn-RS" sz="16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0 potpora</a:t>
            </a:r>
          </a:p>
          <a:p>
            <a:pPr eaLnBrk="1" hangingPunct="1">
              <a:defRPr/>
            </a:pPr>
            <a:endParaRPr lang="hr-HR" altLang="sr-Latn-RS" sz="1600" b="1" dirty="0" smtClean="0">
              <a:solidFill>
                <a:srgbClr val="C0000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Način </a:t>
            </a:r>
            <a:r>
              <a:rPr lang="hr-HR" altLang="sr-Latn-RS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prijave</a:t>
            </a:r>
            <a:r>
              <a:rPr lang="hr-HR" altLang="sr-Latn-RS" sz="16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izvornik i obvezujući prilozi preporučenom poštom, kurirom ili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osobno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hr-HR" altLang="sr-Latn-RS" sz="1600" b="1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hr-HR" altLang="sr-Latn-RS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Mjesto </a:t>
            </a:r>
            <a:r>
              <a:rPr lang="hr-HR" altLang="sr-Latn-RS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prijave, detaljnih obavijesti i pravodobnih informacija</a:t>
            </a:r>
            <a: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endParaRPr lang="hr-HR" altLang="sr-Latn-RS" sz="1600" b="1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Ministarstvo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znanosti i obrazovanja</a:t>
            </a:r>
            <a:b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Uprava za nacionalne manjine</a:t>
            </a:r>
            <a:b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Donje Svetice 38</a:t>
            </a:r>
            <a:b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10 000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Zagreb</a:t>
            </a:r>
            <a:endParaRPr lang="sr-Latn-RS" sz="1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3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15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3138"/>
            <a:ext cx="8540750" cy="53819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hr-HR" altLang="sr-Latn-RS" sz="1800" b="1" dirty="0" smtClean="0">
              <a:solidFill>
                <a:srgbClr val="C0000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Procjena prijavljenih programa (prosudba)</a:t>
            </a:r>
          </a:p>
          <a:p>
            <a:pPr marL="357188" indent="0" eaLnBrk="1" hangingPunct="1">
              <a:buNone/>
              <a:defRPr/>
            </a:pP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nezavisno stručno tijelo koje imenuje ministar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- Povjerenstvo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za raspodjelu sredstava namijenjenih za provedbu javnih poziva u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2024. godini</a:t>
            </a:r>
            <a:endParaRPr lang="hr-HR" altLang="sr-Latn-RS" sz="1600" dirty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357188" indent="0" eaLnBrk="1" hangingPunct="1">
              <a:buNone/>
              <a:defRPr/>
            </a:pPr>
            <a:endParaRPr lang="hr-HR" altLang="sr-Latn-RS" sz="1600" b="1" dirty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Upiti u vezi objavljenih javnih poziva</a:t>
            </a:r>
            <a:endParaRPr lang="hr-HR" altLang="sr-Latn-RS" sz="1800" b="1" dirty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endParaRPr lang="hr-HR" altLang="sr-Latn-RS" sz="14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e-pošta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: </a:t>
            </a:r>
            <a:r>
              <a:rPr lang="hr-HR" altLang="sr-Latn-RS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  <a:hlinkClick r:id="rId2"/>
              </a:rPr>
              <a:t>posebni-programi@mzo.hr</a:t>
            </a:r>
            <a:endParaRPr lang="hr-HR" altLang="sr-Latn-RS" sz="1600" b="1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eaLnBrk="1" hangingPunct="1">
              <a:defRPr/>
            </a:pPr>
            <a:endParaRPr lang="hr-HR" altLang="sr-Latn-RS" sz="1800" b="1" dirty="0" smtClean="0">
              <a:solidFill>
                <a:srgbClr val="C0000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Dostupnost </a:t>
            </a: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obavijesti i rezultata</a:t>
            </a:r>
            <a:r>
              <a:rPr lang="hr-HR" altLang="sr-Latn-RS" sz="18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endParaRPr lang="hr-HR" altLang="sr-Latn-RS" sz="1800" b="1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    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web stranica Ministarstva - mzo.gov.hr</a:t>
            </a:r>
          </a:p>
          <a:p>
            <a:pPr marL="0" indent="0" eaLnBrk="1" hangingPunct="1">
              <a:buNone/>
              <a:defRPr/>
            </a:pPr>
            <a:endParaRPr lang="hr-HR" altLang="sr-Latn-RS" sz="1600" dirty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hr-HR" altLang="sr-Latn-RS" sz="13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3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8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Očekivani rezultati i isplata </a:t>
            </a:r>
            <a:r>
              <a:rPr lang="hr-HR" altLang="sr-Latn-RS" sz="18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sredstava </a:t>
            </a:r>
          </a:p>
          <a:p>
            <a:pPr marL="0" indent="0" algn="ctr" eaLnBrk="1" hangingPunct="1">
              <a:spcAft>
                <a:spcPts val="600"/>
              </a:spcAft>
              <a:buNone/>
              <a:defRPr/>
            </a:pPr>
            <a:r>
              <a:rPr lang="hr-HR" altLang="sr-Latn-RS" sz="18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(temeljem </a:t>
            </a: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odluke ministra i </a:t>
            </a:r>
            <a:r>
              <a:rPr lang="hr-HR" altLang="sr-Latn-RS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ugovora)</a:t>
            </a:r>
          </a:p>
          <a:p>
            <a:pPr marL="0" indent="0" algn="ctr" eaLnBrk="1" hangingPunct="1">
              <a:buNone/>
              <a:defRPr/>
            </a:pP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tijekom </a:t>
            </a: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lipnja/srpnja </a:t>
            </a: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2024.</a:t>
            </a:r>
            <a:r>
              <a:rPr lang="hr-HR" altLang="sr-Latn-RS" sz="14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endParaRPr lang="sr-Latn-R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0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0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0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2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3138"/>
            <a:ext cx="8540750" cy="50561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>
              <a:buNone/>
              <a:defRPr/>
            </a:pPr>
            <a:endParaRPr lang="hr-HR" altLang="sr-Latn-RS" sz="2000" b="1" dirty="0" smtClean="0">
              <a:solidFill>
                <a:srgbClr val="C0000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lvl="0" indent="0" algn="ctr">
              <a:buNone/>
              <a:defRPr/>
            </a:pPr>
            <a:endParaRPr lang="hr-HR" altLang="sr-Latn-RS" sz="2000" b="1" dirty="0">
              <a:solidFill>
                <a:srgbClr val="C0000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lvl="0" indent="0" algn="ctr">
              <a:buNone/>
              <a:defRPr/>
            </a:pPr>
            <a:r>
              <a:rPr lang="hr-HR" altLang="sr-Latn-RS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Sufinanciranje </a:t>
            </a:r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posebnih programa obrazovanja </a:t>
            </a:r>
            <a:endParaRPr lang="hr-HR" altLang="sr-Latn-RS" sz="2200" b="1" dirty="0" smtClean="0">
              <a:solidFill>
                <a:srgbClr val="C0000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lvl="0" indent="0" algn="ctr">
              <a:buNone/>
              <a:defRPr/>
            </a:pPr>
            <a:r>
              <a:rPr lang="hr-HR" altLang="sr-Latn-RS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pripadnika </a:t>
            </a:r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nacionalnih manjina u Republici Hrvatskoj</a:t>
            </a:r>
          </a:p>
          <a:p>
            <a:pPr marL="0" lvl="0" indent="0" algn="ctr">
              <a:buNone/>
              <a:defRPr/>
            </a:pPr>
            <a:endParaRPr lang="hr-HR" altLang="sr-Latn-RS" sz="2000" b="1" dirty="0">
              <a:solidFill>
                <a:srgbClr val="C0000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lvl="0" indent="0" algn="ctr">
              <a:buNone/>
              <a:defRPr/>
            </a:pPr>
            <a:endParaRPr lang="hr-HR" altLang="sr-Latn-RS" sz="2400" b="1" dirty="0">
              <a:solidFill>
                <a:srgbClr val="000000">
                  <a:lumMod val="50000"/>
                  <a:lumOff val="50000"/>
                </a:srgbClr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lvl="0" indent="0" algn="ctr">
              <a:buNone/>
              <a:defRPr/>
            </a:pPr>
            <a:endParaRPr lang="hr-HR" altLang="sr-Latn-RS" sz="2400" b="1" dirty="0">
              <a:solidFill>
                <a:srgbClr val="000000">
                  <a:lumMod val="50000"/>
                  <a:lumOff val="50000"/>
                </a:srgbClr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lvl="0" indent="0" algn="ctr">
              <a:buNone/>
              <a:defRPr/>
            </a:pPr>
            <a:r>
              <a:rPr lang="hr-HR" altLang="sr-Latn-RS" sz="1600" b="1" dirty="0" smtClean="0">
                <a:solidFill>
                  <a:schemeClr val="accent6"/>
                </a:solidFill>
                <a:latin typeface="Georgia" panose="02040502050405020303" pitchFamily="18" charset="0"/>
                <a:cs typeface="Tahoma" pitchFamily="34" charset="0"/>
              </a:rPr>
              <a:t>Anđelka Pejić</a:t>
            </a:r>
            <a:endParaRPr lang="hr-HR" altLang="sr-Latn-RS" sz="1600" b="1" dirty="0">
              <a:solidFill>
                <a:schemeClr val="accent6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lvl="0" indent="0" algn="ctr">
              <a:buNone/>
              <a:defRPr/>
            </a:pPr>
            <a:r>
              <a:rPr lang="hr-HR" altLang="sr-Latn-RS" sz="1600" b="1" dirty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cs typeface="Tahoma" pitchFamily="34" charset="0"/>
              </a:rPr>
              <a:t>v</a:t>
            </a:r>
            <a:r>
              <a:rPr lang="hr-HR" altLang="sr-Latn-RS" sz="16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Georgia" panose="02040502050405020303" pitchFamily="18" charset="0"/>
                <a:cs typeface="Tahoma" pitchFamily="34" charset="0"/>
              </a:rPr>
              <a:t>iša stručna savjetnica</a:t>
            </a:r>
            <a:endParaRPr lang="hr-HR" altLang="sr-Latn-RS" sz="1600" b="1" dirty="0">
              <a:solidFill>
                <a:srgbClr val="000000">
                  <a:lumMod val="50000"/>
                  <a:lumOff val="50000"/>
                </a:srgbClr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lvl="0" indent="0" algn="ctr">
              <a:buNone/>
              <a:defRPr/>
            </a:pPr>
            <a:r>
              <a:rPr lang="hr-HR" altLang="sr-Latn-RS" sz="1600" b="1" dirty="0">
                <a:solidFill>
                  <a:schemeClr val="accent4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Tahoma" pitchFamily="34" charset="0"/>
              </a:rPr>
              <a:t>Uprava za nacionalne </a:t>
            </a:r>
            <a:r>
              <a:rPr lang="hr-HR" altLang="sr-Latn-RS" sz="16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Georgia" panose="02040502050405020303" pitchFamily="18" charset="0"/>
                <a:cs typeface="Tahoma" pitchFamily="34" charset="0"/>
              </a:rPr>
              <a:t>manjine</a:t>
            </a:r>
          </a:p>
          <a:p>
            <a:pPr marL="0" lvl="0" indent="0" algn="ctr">
              <a:buNone/>
              <a:defRPr/>
            </a:pPr>
            <a:endParaRPr lang="en-GB" sz="1800" dirty="0"/>
          </a:p>
          <a:p>
            <a:pPr eaLnBrk="1" hangingPunct="1">
              <a:defRPr/>
            </a:pPr>
            <a:endParaRPr lang="sr-Latn-R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3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45706"/>
            <a:ext cx="8229600" cy="50561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endParaRPr lang="hr-HR" altLang="sr-Latn-RS" sz="2000" b="1" dirty="0" smtClean="0">
              <a:solidFill>
                <a:srgbClr val="C0000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indent="0" algn="ctr" eaLnBrk="1" hangingPunct="1">
              <a:buNone/>
              <a:defRPr/>
            </a:pPr>
            <a:endParaRPr lang="hr-HR" altLang="sr-Latn-RS" sz="2000" b="1" dirty="0">
              <a:solidFill>
                <a:srgbClr val="C0000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     1) Javni </a:t>
            </a:r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poziv za provođenje posebnih oblika nastave  </a:t>
            </a:r>
            <a:r>
              <a:rPr lang="hr-HR" altLang="sr-Latn-RS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   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           (ljetne škole</a:t>
            </a:r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) za učenike pripadnike nacionalnih </a:t>
            </a:r>
            <a:r>
              <a:rPr lang="hr-HR" altLang="sr-Latn-RS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           manjina u </a:t>
            </a:r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Republici Hrvatskoj u školskoj godini </a:t>
            </a:r>
            <a:endParaRPr lang="hr-HR" altLang="sr-Latn-RS" sz="2200" b="1" dirty="0" smtClean="0">
              <a:solidFill>
                <a:srgbClr val="C0000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           2023./2024. </a:t>
            </a:r>
            <a:r>
              <a:rPr lang="hr-HR" altLang="sr-Latn-RS" sz="20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r>
              <a:rPr lang="hr-HR" altLang="sr-Latn-RS" sz="20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/>
            </a:r>
            <a:br>
              <a:rPr lang="hr-HR" altLang="sr-Latn-RS" sz="20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</a:br>
            <a:endParaRPr lang="hr-HR" altLang="sr-Latn-RS" sz="2000" b="1" dirty="0">
              <a:solidFill>
                <a:srgbClr val="C00000"/>
              </a:solidFill>
              <a:latin typeface="Georgia" panose="02040502050405020303" pitchFamily="18" charset="0"/>
              <a:cs typeface="Tahoma" pitchFamily="34" charset="0"/>
            </a:endParaRPr>
          </a:p>
          <a:p>
            <a:pPr marL="447675" indent="0" eaLnBrk="1" hangingPunct="1">
              <a:buNone/>
              <a:tabLst>
                <a:tab pos="182563" algn="l"/>
                <a:tab pos="630238" algn="l"/>
                <a:tab pos="987425" algn="l"/>
              </a:tabLst>
              <a:defRPr/>
            </a:pPr>
            <a:r>
              <a:rPr lang="hr-HR" altLang="sr-Latn-RS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2) Javni poziv za sufinanciranje posebnih programa  </a:t>
            </a:r>
          </a:p>
          <a:p>
            <a:pPr marL="539750" indent="0" eaLnBrk="1" hangingPunct="1">
              <a:buNone/>
              <a:tabLst>
                <a:tab pos="182563" algn="l"/>
                <a:tab pos="630238" algn="l"/>
                <a:tab pos="987425" algn="l"/>
              </a:tabLst>
              <a:defRPr/>
            </a:pPr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  nacionalnih manjina u Republici Hrvatskoj u </a:t>
            </a:r>
          </a:p>
          <a:p>
            <a:pPr marL="539750" indent="0" eaLnBrk="1" hangingPunct="1">
              <a:buNone/>
              <a:tabLst>
                <a:tab pos="182563" algn="l"/>
                <a:tab pos="630238" algn="l"/>
                <a:tab pos="987425" algn="l"/>
              </a:tabLst>
              <a:defRPr/>
            </a:pPr>
            <a:r>
              <a:rPr lang="hr-HR" altLang="sr-Latn-RS" sz="2200" b="1" dirty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</a:t>
            </a:r>
            <a:r>
              <a:rPr lang="hr-HR" altLang="sr-Latn-RS" sz="2200" b="1" dirty="0" smtClean="0">
                <a:solidFill>
                  <a:srgbClr val="C00000"/>
                </a:solidFill>
                <a:latin typeface="Georgia" panose="02040502050405020303" pitchFamily="18" charset="0"/>
                <a:cs typeface="Tahoma" pitchFamily="34" charset="0"/>
              </a:rPr>
              <a:t>   2024. godini</a:t>
            </a:r>
            <a:endParaRPr lang="sr-Latn-RS" sz="22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4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3335" y="973138"/>
            <a:ext cx="8714615" cy="57483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Naziv natječaja</a:t>
            </a: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1</a:t>
            </a: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) Javni poziv</a:t>
            </a:r>
            <a:r>
              <a:rPr lang="en-US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za provođenje posebnih oblika nastave (ljetne škole) za </a:t>
            </a: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učenike </a:t>
            </a: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pripadnike nacionalnih manjina u Republici Hrvatskoj u </a:t>
            </a:r>
            <a:endParaRPr lang="hr-HR" altLang="sr-Latn-RS" sz="1800" b="1" dirty="0" smtClean="0">
              <a:solidFill>
                <a:srgbClr val="C0000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školskoj </a:t>
            </a: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godini </a:t>
            </a: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2023./2024. </a:t>
            </a: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2000" b="1" dirty="0">
                <a:solidFill>
                  <a:srgbClr val="0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2000" b="1" dirty="0">
                <a:solidFill>
                  <a:srgbClr val="0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2000" b="1" dirty="0">
                <a:solidFill>
                  <a:srgbClr val="0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*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priprema i organiziranje posebnih oblika nastave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(ljetnih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škola učenja jezika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</a:t>
            </a:r>
          </a:p>
          <a:p>
            <a:pPr marL="0" indent="0" eaLnBrk="1" hangingPunct="1">
              <a:buNone/>
              <a:defRPr/>
            </a:pP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i kulture nacionalnih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manjina u Republici Hrvatskoj)</a:t>
            </a:r>
            <a:b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b="1" i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b="1" i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b="1" i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*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namijenjeno udrugama/ustanovama nacionalnih manjina koje provode odgojno-obrazovne </a:t>
            </a:r>
            <a:endParaRPr lang="hr-HR" altLang="sr-Latn-RS" sz="16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programe učenja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jezika i kulture nacionalnih manjina, odnosno učenicima pripadnicima </a:t>
            </a:r>
            <a:endParaRPr lang="hr-HR" altLang="sr-Latn-RS" sz="16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nacionalnih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manjina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u 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osnovnim i srednjim školama</a:t>
            </a:r>
            <a:b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ea typeface="VladaRHSerif Reg" panose="02000000000000000000" pitchFamily="50" charset="0"/>
                <a:cs typeface="+mj-cs"/>
              </a:rPr>
              <a:t/>
            </a:r>
            <a:br>
              <a:rPr lang="hr-HR" altLang="sr-Latn-R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ea typeface="VladaRHSerif Reg" panose="02000000000000000000" pitchFamily="50" charset="0"/>
                <a:cs typeface="+mj-cs"/>
              </a:rPr>
            </a:br>
            <a:r>
              <a:rPr lang="hr-HR" sz="1600" dirty="0">
                <a:solidFill>
                  <a:srgbClr val="0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+mj-cs"/>
              </a:rPr>
              <a:t/>
            </a:r>
            <a:br>
              <a:rPr lang="hr-HR" sz="1600" dirty="0">
                <a:solidFill>
                  <a:srgbClr val="0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+mj-cs"/>
              </a:rPr>
            </a:br>
            <a:endParaRPr lang="sr-Latn-R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89" y="4636649"/>
            <a:ext cx="8343056" cy="16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5</a:t>
            </a:fld>
            <a:endParaRPr lang="hr-HR" altLang="sr-Latn-R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9" y="3124940"/>
            <a:ext cx="4444013" cy="333301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2" y="1136230"/>
            <a:ext cx="4198038" cy="3148529"/>
          </a:xfrm>
        </p:spPr>
      </p:pic>
    </p:spTree>
    <p:extLst>
      <p:ext uri="{BB962C8B-B14F-4D97-AF65-F5344CB8AC3E}">
        <p14:creationId xmlns:p14="http://schemas.microsoft.com/office/powerpoint/2010/main" val="13196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6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928" y="973138"/>
            <a:ext cx="8229600" cy="54848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ts val="600"/>
              </a:spcBef>
              <a:buNone/>
              <a:defRPr/>
            </a:pP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Dokumenti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hr-HR" altLang="sr-Latn-RS" sz="18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8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8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* </a:t>
            </a:r>
            <a: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Zakon o odgoju i obrazovanju na jeziku i pismu nacionalnih </a:t>
            </a:r>
            <a:r>
              <a:rPr lang="hr-HR" altLang="sr-Latn-RS" sz="18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manjina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* Državni pedagoški standardi osnovnoškolskog i srednjoškolskog sustava </a:t>
            </a:r>
            <a:endParaRPr lang="hr-HR" altLang="sr-Latn-RS" sz="18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8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odgoja </a:t>
            </a:r>
            <a: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i </a:t>
            </a:r>
            <a:r>
              <a:rPr lang="hr-HR" altLang="sr-Latn-RS" sz="18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obrazovanja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* Odluka o raspodjeli financijskih sredstava za sufinanciranje posebnih </a:t>
            </a:r>
            <a:endParaRPr lang="hr-HR" altLang="sr-Latn-RS" sz="18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8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programa </a:t>
            </a:r>
            <a: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obrazovanja nacionalnih manjina u </a:t>
            </a:r>
            <a:r>
              <a:rPr lang="hr-HR" altLang="sr-Latn-RS" sz="18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Republici </a:t>
            </a:r>
            <a: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Hrvatskoj</a:t>
            </a:r>
            <a:b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endParaRPr lang="hr-HR" altLang="sr-Latn-RS" sz="18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hr-HR" altLang="sr-Latn-RS" sz="1400" dirty="0" smtClean="0">
              <a:solidFill>
                <a:srgbClr val="00206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8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Ljetne </a:t>
            </a:r>
            <a:r>
              <a:rPr lang="hr-HR" altLang="sr-Latn-RS" sz="18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škole organiziraju i provode manjinske udruge/ustanove čije je primarno djelovanje usmjereno na područje odgoja i obrazovanja učenika pripadnika nacionalnih manjina u Republici Hrvatskoj.</a:t>
            </a: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endParaRPr lang="sr-Latn-R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7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3138"/>
            <a:ext cx="7918704" cy="50561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Dinamika raspisivanja natječaja u </a:t>
            </a: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školskoj godini </a:t>
            </a:r>
            <a:r>
              <a:rPr lang="hr-HR" altLang="sr-Latn-RS" sz="16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2023./2024. </a:t>
            </a:r>
            <a: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Objava Javnog poziva– </a:t>
            </a:r>
            <a:r>
              <a:rPr lang="hr-HR" altLang="sr-Latn-RS" sz="16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19. </a:t>
            </a:r>
            <a:r>
              <a:rPr lang="hr-HR" altLang="sr-Latn-RS" sz="16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veljače </a:t>
            </a:r>
            <a:r>
              <a:rPr lang="hr-HR" altLang="sr-Latn-RS" sz="16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2024.</a:t>
            </a:r>
          </a:p>
          <a:p>
            <a:pPr marL="0" indent="0" eaLnBrk="1" hangingPunct="1">
              <a:buNone/>
              <a:defRPr/>
            </a:pPr>
            <a:endParaRPr lang="hr-HR" altLang="sr-Latn-RS" sz="1600" b="1" dirty="0" smtClean="0">
              <a:solidFill>
                <a:srgbClr val="C0000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Kalendar rokova</a:t>
            </a:r>
          </a:p>
          <a:p>
            <a:pPr marL="0" indent="0" eaLnBrk="1" hangingPunct="1">
              <a:buNone/>
              <a:defRPr/>
            </a:pPr>
            <a:endParaRPr lang="hr-HR" altLang="sr-Latn-RS" sz="1600" b="1" dirty="0">
              <a:solidFill>
                <a:srgbClr val="C0000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16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endParaRPr lang="sr-Latn-R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59390"/>
              </p:ext>
            </p:extLst>
          </p:nvPr>
        </p:nvGraphicFramePr>
        <p:xfrm>
          <a:off x="919543" y="2610517"/>
          <a:ext cx="7125907" cy="34885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06052">
                  <a:extLst>
                    <a:ext uri="{9D8B030D-6E8A-4147-A177-3AD203B41FA5}">
                      <a16:colId xmlns:a16="http://schemas.microsoft.com/office/drawing/2014/main" val="566966179"/>
                    </a:ext>
                  </a:extLst>
                </a:gridCol>
                <a:gridCol w="2119855">
                  <a:extLst>
                    <a:ext uri="{9D8B030D-6E8A-4147-A177-3AD203B41FA5}">
                      <a16:colId xmlns:a16="http://schemas.microsoft.com/office/drawing/2014/main" val="1153815193"/>
                    </a:ext>
                  </a:extLst>
                </a:gridCol>
              </a:tblGrid>
              <a:tr h="3689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Faze Javnoga poziva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</a:t>
                      </a:r>
                      <a:r>
                        <a:rPr lang="hr-HR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91202"/>
                  </a:ext>
                </a:extLst>
              </a:tr>
              <a:tr h="37679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Objava Javnoga poziva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veljač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954555"/>
                  </a:ext>
                </a:extLst>
              </a:tr>
              <a:tr h="37679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slanje prijava na Javni poziv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ožujka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460003"/>
                  </a:ext>
                </a:extLst>
              </a:tr>
              <a:tr h="36819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slanje pitanja vezanih uz Javni poziv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ožujka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035049"/>
                  </a:ext>
                </a:extLst>
              </a:tr>
              <a:tr h="37679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provjeru formalnih uvjeta Javnog poziva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travnja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901421"/>
                  </a:ext>
                </a:extLst>
              </a:tr>
              <a:tr h="4262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objavu rezultata Javnog poziva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travnja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626876"/>
                  </a:ext>
                </a:extLst>
              </a:tr>
              <a:tr h="409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podnošenje prigovora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svibnja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200087"/>
                  </a:ext>
                </a:extLst>
              </a:tr>
              <a:tr h="409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rješavanje prigovora i objavu Odluke o dodjeli sredstava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8.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svibnja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111537"/>
                  </a:ext>
                </a:extLst>
              </a:tr>
              <a:tr h="37679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Rok za sklapanje Ugovora o dodjeli sredstava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lipnja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758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9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5729D-C2A5-4312-B847-42273B99D148}" type="slidenum">
              <a:rPr lang="hr-HR" altLang="sr-Latn-RS" smtClean="0"/>
              <a:pPr/>
              <a:t>8</a:t>
            </a:fld>
            <a:endParaRPr lang="hr-HR" altLang="sr-Latn-RS"/>
          </a:p>
        </p:txBody>
      </p:sp>
      <p:sp>
        <p:nvSpPr>
          <p:cNvPr id="3" name="Rectangle 2"/>
          <p:cNvSpPr/>
          <p:nvPr/>
        </p:nvSpPr>
        <p:spPr>
          <a:xfrm>
            <a:off x="743204" y="1165271"/>
            <a:ext cx="76260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altLang="sr-Latn-RS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Financiranje - </a:t>
            </a: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sredstva osigurana u Državnom proračunu</a:t>
            </a:r>
            <a:b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za sufinanciranje posebnih oblika nastave (ljetnih škola) na Aktivnosti: </a:t>
            </a:r>
            <a:r>
              <a:rPr lang="hr-HR" altLang="sr-Latn-RS" sz="1600" i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Posebni programi obrazovanja za provođenje programa nacionalnih manjina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u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šk. god. 2023./2024.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godini osigurano je do </a:t>
            </a:r>
            <a:r>
              <a:rPr lang="hr-HR" altLang="sr-Latn-RS" sz="16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159.800,00 EUR</a:t>
            </a:r>
            <a:r>
              <a:rPr lang="hr-HR" altLang="sr-Latn-RS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Raspon iznosa koji se može dodijeliti</a:t>
            </a:r>
            <a:r>
              <a:rPr lang="hr-HR" altLang="sr-Latn-RS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br>
              <a:rPr lang="hr-HR" altLang="sr-Latn-RS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6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do </a:t>
            </a:r>
            <a:r>
              <a:rPr lang="hr-H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235,00 EUR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po 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učeniku/učenici pripadniku/pripadnici nacionalne manjine (za prijevoz, putno osiguranje i smještaj učenika, za nabavu potrebnih didaktičkih materijala za potrebe organiziranja programa ljetne škole/za vidljivost programa (</a:t>
            </a:r>
            <a:r>
              <a:rPr lang="hr-HR" altLang="sr-Latn-RS" sz="1600" dirty="0" err="1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banner</a:t>
            </a:r>
            <a:r>
              <a:rPr lang="hr-HR" altLang="sr-Latn-RS" sz="16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ili 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roll-</a:t>
            </a:r>
            <a:r>
              <a:rPr lang="hr-HR" altLang="sr-Latn-RS" sz="1600" dirty="0" err="1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up</a:t>
            </a:r>
            <a:r>
              <a:rPr lang="hr-HR" altLang="sr-Latn-RS" sz="16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)</a:t>
            </a:r>
            <a:r>
              <a:rPr lang="hr-HR" altLang="sr-Latn-RS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Očekivani broj </a:t>
            </a:r>
            <a:r>
              <a:rPr lang="hr-HR" altLang="sr-Latn-RS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potpora - </a:t>
            </a:r>
            <a:r>
              <a:rPr lang="hr-HR" altLang="sr-Latn-RS" sz="16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do 12 potpora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Tahoma" pitchFamily="34" charset="0"/>
              </a:rPr>
              <a:t>(u 2023. godini osigurana je provedba 10 ljetnih škola i sudjelovanje 630 učenika)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9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784" y="974122"/>
            <a:ext cx="8037576" cy="528599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Naziv natječaja:</a:t>
            </a:r>
            <a:b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2) Javni poziv</a:t>
            </a:r>
            <a:r>
              <a:rPr lang="en-US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za sufinanciranje posebnih programa nacionalnih </a:t>
            </a:r>
            <a:endParaRPr lang="hr-HR" altLang="sr-Latn-RS" sz="1800" b="1" dirty="0" smtClean="0">
              <a:solidFill>
                <a:srgbClr val="C00000"/>
              </a:solidFill>
              <a:latin typeface="Georgia" panose="02040502050405020303" pitchFamily="18" charset="0"/>
              <a:ea typeface="VladaRHSerif Reg" panose="02000000000000000000" pitchFamily="50" charset="0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manjina </a:t>
            </a: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u Republici Hrvatskoj u </a:t>
            </a:r>
            <a:r>
              <a:rPr lang="hr-HR" altLang="sr-Latn-RS" sz="1800" b="1" dirty="0" smtClean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2024. </a:t>
            </a:r>
            <a:r>
              <a:rPr lang="hr-HR" altLang="sr-Latn-RS" sz="18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godini  </a:t>
            </a:r>
            <a:r>
              <a:rPr lang="hr-HR" altLang="sr-Latn-RS" sz="16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600" b="1" dirty="0">
                <a:solidFill>
                  <a:srgbClr val="C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800" dirty="0">
                <a:solidFill>
                  <a:srgbClr val="0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800" dirty="0">
                <a:solidFill>
                  <a:srgbClr val="0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800" dirty="0" smtClean="0">
                <a:solidFill>
                  <a:srgbClr val="00000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 </a:t>
            </a:r>
            <a:r>
              <a:rPr lang="hr-HR" altLang="sr-Latn-RS" sz="15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Posebni </a:t>
            </a:r>
            <a:r>
              <a:rPr lang="hr-HR" altLang="sr-Latn-RS" sz="15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programi koji se mogu </a:t>
            </a:r>
            <a:r>
              <a:rPr lang="hr-HR" altLang="sr-Latn-RS" sz="15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financirati: </a:t>
            </a: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   a</a:t>
            </a: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) Stručno usavršavanje </a:t>
            </a: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odgojitelja kao i učitelja i nastavnika koji izvode </a:t>
            </a:r>
            <a:r>
              <a:rPr lang="hr-HR" altLang="sr-Latn-RS" sz="14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nastavu </a:t>
            </a: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na  jeziku i </a:t>
            </a:r>
            <a:r>
              <a:rPr lang="hr-HR" altLang="sr-Latn-RS" sz="14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4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        pismu </a:t>
            </a: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nacionalnih manjina u osnovnim i srednjim školama</a:t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   </a:t>
            </a:r>
            <a:r>
              <a:rPr lang="hr-HR" altLang="sr-Latn-RS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b</a:t>
            </a: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) Održavanje literarnih, dramskih i drugih </a:t>
            </a:r>
            <a:r>
              <a:rPr lang="hr-HR" altLang="sr-Latn-RS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izvannastavnih </a:t>
            </a:r>
            <a:r>
              <a:rPr lang="hr-HR" altLang="sr-Latn-RS" sz="14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aktivnosti </a:t>
            </a: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te drugi oblici </a:t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  </a:t>
            </a:r>
            <a:r>
              <a:rPr lang="hr-HR" altLang="sr-Latn-RS" sz="14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   školovanja  </a:t>
            </a: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učenika na jeziku i pismu nacionalnih manjina u osnovnim i srednjim školama</a:t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    </a:t>
            </a:r>
            <a:r>
              <a:rPr lang="hr-HR" altLang="sr-Latn-RS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c</a:t>
            </a: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) Natjecanje pripadnika učenika nacionalnih manjina </a:t>
            </a: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u osnovnim i </a:t>
            </a:r>
            <a:r>
              <a:rPr lang="hr-HR" altLang="sr-Latn-RS" sz="14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srednjim školama  </a:t>
            </a:r>
          </a:p>
          <a:p>
            <a:pPr marL="0" indent="0" eaLnBrk="1" hangingPunct="1">
              <a:buNone/>
              <a:defRPr/>
            </a:pP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4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        (pisanom</a:t>
            </a: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, likovnom stvaralaštvu i slično itd.)</a:t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/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    </a:t>
            </a:r>
            <a:r>
              <a:rPr lang="hr-HR" altLang="sr-Latn-RS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d</a:t>
            </a: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) Manifestacije </a:t>
            </a: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obilježavanja značajnih datuma za nacionalne manjine</a:t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r>
              <a:rPr lang="hr-HR" altLang="sr-Latn-RS" sz="14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    </a:t>
            </a:r>
            <a:r>
              <a:rPr lang="hr-HR" altLang="sr-Latn-RS" sz="1400" b="1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e</a:t>
            </a: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) Tiskanje časopisa, brošura i knjiga </a:t>
            </a: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koje pomažu promociji </a:t>
            </a:r>
            <a:r>
              <a:rPr lang="hr-HR" altLang="sr-Latn-RS" sz="14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jezika, pisma i kulture  </a:t>
            </a:r>
          </a:p>
          <a:p>
            <a:pPr marL="0" indent="0" eaLnBrk="1" hangingPunct="1">
              <a:buNone/>
              <a:defRPr/>
            </a:pP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</a:t>
            </a:r>
            <a:r>
              <a:rPr lang="hr-HR" altLang="sr-Latn-RS" sz="1400" dirty="0" smtClean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             nacionalne manjine te se koriste </a:t>
            </a: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  <a:t>u svrhe edukacije učenika osnovnih i  srednjih škola </a:t>
            </a:r>
            <a:b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  <a:ea typeface="VladaRHSerif Reg" panose="02000000000000000000" pitchFamily="50" charset="0"/>
                <a:cs typeface="Tahoma" pitchFamily="34" charset="0"/>
              </a:rPr>
            </a:br>
            <a:endParaRPr lang="sr-Latn-RS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</TotalTime>
  <Words>1087</Words>
  <Application>Microsoft Office PowerPoint</Application>
  <PresentationFormat>On-screen Show (4:3)</PresentationFormat>
  <Paragraphs>142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Georgia</vt:lpstr>
      <vt:lpstr>Tahoma</vt:lpstr>
      <vt:lpstr>Times New Roman</vt:lpstr>
      <vt:lpstr>VladaRHSerif Reg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MZT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azurirano 17-1-2018</dc:creator>
  <cp:lastModifiedBy>Anđelka Pejić</cp:lastModifiedBy>
  <cp:revision>70</cp:revision>
  <dcterms:created xsi:type="dcterms:W3CDTF">2004-06-15T07:55:20Z</dcterms:created>
  <dcterms:modified xsi:type="dcterms:W3CDTF">2024-03-21T07:02:51Z</dcterms:modified>
</cp:coreProperties>
</file>